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</p:sldMasterIdLst>
  <p:handoutMasterIdLst>
    <p:handoutMasterId r:id="rId37"/>
  </p:handoutMasterIdLst>
  <p:sldIdLst>
    <p:sldId id="286" r:id="rId3"/>
    <p:sldId id="257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64" r:id="rId12"/>
    <p:sldId id="265" r:id="rId13"/>
    <p:sldId id="278" r:id="rId14"/>
    <p:sldId id="281" r:id="rId15"/>
    <p:sldId id="259" r:id="rId16"/>
    <p:sldId id="266" r:id="rId17"/>
    <p:sldId id="267" r:id="rId18"/>
    <p:sldId id="268" r:id="rId19"/>
    <p:sldId id="269" r:id="rId20"/>
    <p:sldId id="274" r:id="rId21"/>
    <p:sldId id="270" r:id="rId22"/>
    <p:sldId id="271" r:id="rId23"/>
    <p:sldId id="273" r:id="rId24"/>
    <p:sldId id="275" r:id="rId25"/>
    <p:sldId id="276" r:id="rId26"/>
    <p:sldId id="296" r:id="rId27"/>
    <p:sldId id="277" r:id="rId28"/>
    <p:sldId id="295" r:id="rId29"/>
    <p:sldId id="294" r:id="rId30"/>
    <p:sldId id="280" r:id="rId31"/>
    <p:sldId id="279" r:id="rId32"/>
    <p:sldId id="285" r:id="rId33"/>
    <p:sldId id="262" r:id="rId34"/>
    <p:sldId id="283" r:id="rId35"/>
    <p:sldId id="28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izhi" initials="h" lastIdx="1" clrIdx="0">
    <p:extLst>
      <p:ext uri="{19B8F6BF-5375-455C-9EA6-DF929625EA0E}">
        <p15:presenceInfo xmlns:p15="http://schemas.microsoft.com/office/powerpoint/2012/main" userId="huiz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CA9"/>
    <a:srgbClr val="75C2D4"/>
    <a:srgbClr val="009FAC"/>
    <a:srgbClr val="AED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51"/>
    <p:restoredTop sz="50382" autoAdjust="0"/>
  </p:normalViewPr>
  <p:slideViewPr>
    <p:cSldViewPr snapToGrid="0" snapToObjects="1">
      <p:cViewPr varScale="1">
        <p:scale>
          <a:sx n="103" d="100"/>
          <a:sy n="103" d="100"/>
        </p:scale>
        <p:origin x="90" y="7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eyu\Documents\&#25991;&#26723;\tf%20book\&#21407;&#31295;\tensorflow_exp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zeyu\Documents\&#25991;&#26723;\tf%20book\&#21407;&#31295;\tensorflow_exp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工具活跃度!$A$2</c:f>
              <c:strCache>
                <c:ptCount val="1"/>
                <c:pt idx="0">
                  <c:v>Caffe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工具活跃度!$B$1:$C$1</c:f>
              <c:strCache>
                <c:ptCount val="2"/>
                <c:pt idx="0">
                  <c:v>Star</c:v>
                </c:pt>
                <c:pt idx="1">
                  <c:v>Fork</c:v>
                </c:pt>
              </c:strCache>
            </c:strRef>
          </c:cat>
          <c:val>
            <c:numRef>
              <c:f>工具活跃度!$B$2:$C$2</c:f>
              <c:numCache>
                <c:formatCode>General</c:formatCode>
                <c:ptCount val="2"/>
                <c:pt idx="0">
                  <c:v>13847</c:v>
                </c:pt>
                <c:pt idx="1">
                  <c:v>8534</c:v>
                </c:pt>
              </c:numCache>
            </c:numRef>
          </c:val>
        </c:ser>
        <c:ser>
          <c:idx val="1"/>
          <c:order val="1"/>
          <c:tx>
            <c:strRef>
              <c:f>工具活跃度!$A$3</c:f>
              <c:strCache>
                <c:ptCount val="1"/>
                <c:pt idx="0">
                  <c:v>Deeplearning4j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工具活跃度!$B$1:$C$1</c:f>
              <c:strCache>
                <c:ptCount val="2"/>
                <c:pt idx="0">
                  <c:v>Star</c:v>
                </c:pt>
                <c:pt idx="1">
                  <c:v>Fork</c:v>
                </c:pt>
              </c:strCache>
            </c:strRef>
          </c:cat>
          <c:val>
            <c:numRef>
              <c:f>工具活跃度!$B$3:$C$3</c:f>
              <c:numCache>
                <c:formatCode>General</c:formatCode>
                <c:ptCount val="2"/>
                <c:pt idx="0">
                  <c:v>4532</c:v>
                </c:pt>
                <c:pt idx="1">
                  <c:v>1525</c:v>
                </c:pt>
              </c:numCache>
            </c:numRef>
          </c:val>
        </c:ser>
        <c:ser>
          <c:idx val="2"/>
          <c:order val="2"/>
          <c:tx>
            <c:strRef>
              <c:f>工具活跃度!$A$4</c:f>
              <c:strCache>
                <c:ptCount val="1"/>
                <c:pt idx="0">
                  <c:v>Microsoft Cognitive Toolkit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工具活跃度!$B$1:$C$1</c:f>
              <c:strCache>
                <c:ptCount val="2"/>
                <c:pt idx="0">
                  <c:v>Star</c:v>
                </c:pt>
                <c:pt idx="1">
                  <c:v>Fork</c:v>
                </c:pt>
              </c:strCache>
            </c:strRef>
          </c:cat>
          <c:val>
            <c:numRef>
              <c:f>工具活跃度!$B$4:$C$4</c:f>
              <c:numCache>
                <c:formatCode>General</c:formatCode>
                <c:ptCount val="2"/>
                <c:pt idx="0">
                  <c:v>8418</c:v>
                </c:pt>
                <c:pt idx="1">
                  <c:v>1881</c:v>
                </c:pt>
              </c:numCache>
            </c:numRef>
          </c:val>
        </c:ser>
        <c:ser>
          <c:idx val="3"/>
          <c:order val="3"/>
          <c:tx>
            <c:strRef>
              <c:f>工具活跃度!$A$5</c:f>
              <c:strCache>
                <c:ptCount val="1"/>
                <c:pt idx="0">
                  <c:v>MXNet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工具活跃度!$B$1:$C$1</c:f>
              <c:strCache>
                <c:ptCount val="2"/>
                <c:pt idx="0">
                  <c:v>Star</c:v>
                </c:pt>
                <c:pt idx="1">
                  <c:v>Fork</c:v>
                </c:pt>
              </c:strCache>
            </c:strRef>
          </c:cat>
          <c:val>
            <c:numRef>
              <c:f>工具活跃度!$B$5:$C$5</c:f>
              <c:numCache>
                <c:formatCode>General</c:formatCode>
                <c:ptCount val="2"/>
                <c:pt idx="0">
                  <c:v>5846</c:v>
                </c:pt>
                <c:pt idx="1">
                  <c:v>2231</c:v>
                </c:pt>
              </c:numCache>
            </c:numRef>
          </c:val>
        </c:ser>
        <c:ser>
          <c:idx val="4"/>
          <c:order val="4"/>
          <c:tx>
            <c:strRef>
              <c:f>工具活跃度!$A$6</c:f>
              <c:strCache>
                <c:ptCount val="1"/>
                <c:pt idx="0">
                  <c:v>PaddlePaddle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工具活跃度!$B$1:$C$1</c:f>
              <c:strCache>
                <c:ptCount val="2"/>
                <c:pt idx="0">
                  <c:v>Star</c:v>
                </c:pt>
                <c:pt idx="1">
                  <c:v>Fork</c:v>
                </c:pt>
              </c:strCache>
            </c:strRef>
          </c:cat>
          <c:val>
            <c:numRef>
              <c:f>工具活跃度!$B$6:$C$6</c:f>
              <c:numCache>
                <c:formatCode>General</c:formatCode>
                <c:ptCount val="2"/>
                <c:pt idx="0">
                  <c:v>3777</c:v>
                </c:pt>
                <c:pt idx="1">
                  <c:v>868</c:v>
                </c:pt>
              </c:numCache>
            </c:numRef>
          </c:val>
        </c:ser>
        <c:ser>
          <c:idx val="5"/>
          <c:order val="5"/>
          <c:tx>
            <c:strRef>
              <c:f>工具活跃度!$A$7</c:f>
              <c:strCache>
                <c:ptCount val="1"/>
                <c:pt idx="0">
                  <c:v>TensorFlow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工具活跃度!$B$1:$C$1</c:f>
              <c:strCache>
                <c:ptCount val="2"/>
                <c:pt idx="0">
                  <c:v>Star</c:v>
                </c:pt>
                <c:pt idx="1">
                  <c:v>Fork</c:v>
                </c:pt>
              </c:strCache>
            </c:strRef>
          </c:cat>
          <c:val>
            <c:numRef>
              <c:f>工具活跃度!$B$7:$C$7</c:f>
              <c:numCache>
                <c:formatCode>General</c:formatCode>
                <c:ptCount val="2"/>
                <c:pt idx="0">
                  <c:v>36974</c:v>
                </c:pt>
                <c:pt idx="1">
                  <c:v>16703</c:v>
                </c:pt>
              </c:numCache>
            </c:numRef>
          </c:val>
        </c:ser>
        <c:ser>
          <c:idx val="6"/>
          <c:order val="6"/>
          <c:tx>
            <c:strRef>
              <c:f>工具活跃度!$A$8</c:f>
              <c:strCache>
                <c:ptCount val="1"/>
                <c:pt idx="0">
                  <c:v>Theano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工具活跃度!$B$1:$C$1</c:f>
              <c:strCache>
                <c:ptCount val="2"/>
                <c:pt idx="0">
                  <c:v>Star</c:v>
                </c:pt>
                <c:pt idx="1">
                  <c:v>Fork</c:v>
                </c:pt>
              </c:strCache>
            </c:strRef>
          </c:cat>
          <c:val>
            <c:numRef>
              <c:f>工具活跃度!$B$8:$C$8</c:f>
              <c:numCache>
                <c:formatCode>General</c:formatCode>
                <c:ptCount val="2"/>
                <c:pt idx="0">
                  <c:v>4977</c:v>
                </c:pt>
                <c:pt idx="1">
                  <c:v>1756</c:v>
                </c:pt>
              </c:numCache>
            </c:numRef>
          </c:val>
        </c:ser>
        <c:ser>
          <c:idx val="7"/>
          <c:order val="7"/>
          <c:tx>
            <c:strRef>
              <c:f>工具活跃度!$A$9</c:f>
              <c:strCache>
                <c:ptCount val="1"/>
                <c:pt idx="0">
                  <c:v>Torch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工具活跃度!$B$1:$C$1</c:f>
              <c:strCache>
                <c:ptCount val="2"/>
                <c:pt idx="0">
                  <c:v>Star</c:v>
                </c:pt>
                <c:pt idx="1">
                  <c:v>Fork</c:v>
                </c:pt>
              </c:strCache>
            </c:strRef>
          </c:cat>
          <c:val>
            <c:numRef>
              <c:f>工具活跃度!$B$9:$C$9</c:f>
              <c:numCache>
                <c:formatCode>General</c:formatCode>
                <c:ptCount val="2"/>
                <c:pt idx="0">
                  <c:v>5793</c:v>
                </c:pt>
                <c:pt idx="1">
                  <c:v>1685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7895792"/>
        <c:axId val="217896352"/>
      </c:barChart>
      <c:catAx>
        <c:axId val="217895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7896352"/>
        <c:crosses val="autoZero"/>
        <c:auto val="1"/>
        <c:lblAlgn val="ctr"/>
        <c:lblOffset val="100"/>
        <c:noMultiLvlLbl val="0"/>
      </c:catAx>
      <c:valAx>
        <c:axId val="2178963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7895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工具活跃度!$A$2</c:f>
              <c:strCache>
                <c:ptCount val="1"/>
                <c:pt idx="0">
                  <c:v>Caffe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工具活跃度!$D$1:$E$1</c:f>
              <c:strCache>
                <c:ptCount val="2"/>
                <c:pt idx="0">
                  <c:v>issue</c:v>
                </c:pt>
                <c:pt idx="1">
                  <c:v>pull request</c:v>
                </c:pt>
              </c:strCache>
            </c:strRef>
          </c:cat>
          <c:val>
            <c:numRef>
              <c:f>工具活跃度!$D$2:$E$2</c:f>
              <c:numCache>
                <c:formatCode>General</c:formatCode>
                <c:ptCount val="2"/>
                <c:pt idx="0">
                  <c:v>115</c:v>
                </c:pt>
                <c:pt idx="1">
                  <c:v>30</c:v>
                </c:pt>
              </c:numCache>
            </c:numRef>
          </c:val>
        </c:ser>
        <c:ser>
          <c:idx val="1"/>
          <c:order val="1"/>
          <c:tx>
            <c:strRef>
              <c:f>工具活跃度!$A$3</c:f>
              <c:strCache>
                <c:ptCount val="1"/>
                <c:pt idx="0">
                  <c:v>Deeplearning4j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工具活跃度!$D$1:$E$1</c:f>
              <c:strCache>
                <c:ptCount val="2"/>
                <c:pt idx="0">
                  <c:v>issue</c:v>
                </c:pt>
                <c:pt idx="1">
                  <c:v>pull request</c:v>
                </c:pt>
              </c:strCache>
            </c:strRef>
          </c:cat>
          <c:val>
            <c:numRef>
              <c:f>工具活跃度!$D$3:$E$3</c:f>
              <c:numCache>
                <c:formatCode>General</c:formatCode>
                <c:ptCount val="2"/>
                <c:pt idx="0">
                  <c:v>83</c:v>
                </c:pt>
                <c:pt idx="1">
                  <c:v>59</c:v>
                </c:pt>
              </c:numCache>
            </c:numRef>
          </c:val>
        </c:ser>
        <c:ser>
          <c:idx val="2"/>
          <c:order val="2"/>
          <c:tx>
            <c:strRef>
              <c:f>工具活跃度!$A$4</c:f>
              <c:strCache>
                <c:ptCount val="1"/>
                <c:pt idx="0">
                  <c:v>Microsoft Cognitive Toolkit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工具活跃度!$D$1:$E$1</c:f>
              <c:strCache>
                <c:ptCount val="2"/>
                <c:pt idx="0">
                  <c:v>issue</c:v>
                </c:pt>
                <c:pt idx="1">
                  <c:v>pull request</c:v>
                </c:pt>
              </c:strCache>
            </c:strRef>
          </c:cat>
          <c:val>
            <c:numRef>
              <c:f>工具活跃度!$D$4:$E$4</c:f>
              <c:numCache>
                <c:formatCode>General</c:formatCode>
                <c:ptCount val="2"/>
                <c:pt idx="0">
                  <c:v>136</c:v>
                </c:pt>
                <c:pt idx="1">
                  <c:v>8</c:v>
                </c:pt>
              </c:numCache>
            </c:numRef>
          </c:val>
        </c:ser>
        <c:ser>
          <c:idx val="3"/>
          <c:order val="3"/>
          <c:tx>
            <c:strRef>
              <c:f>工具活跃度!$A$5</c:f>
              <c:strCache>
                <c:ptCount val="1"/>
                <c:pt idx="0">
                  <c:v>MXNet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工具活跃度!$D$1:$E$1</c:f>
              <c:strCache>
                <c:ptCount val="2"/>
                <c:pt idx="0">
                  <c:v>issue</c:v>
                </c:pt>
                <c:pt idx="1">
                  <c:v>pull request</c:v>
                </c:pt>
              </c:strCache>
            </c:strRef>
          </c:cat>
          <c:val>
            <c:numRef>
              <c:f>工具活跃度!$D$5:$E$5</c:f>
              <c:numCache>
                <c:formatCode>General</c:formatCode>
                <c:ptCount val="2"/>
                <c:pt idx="0">
                  <c:v>237</c:v>
                </c:pt>
                <c:pt idx="1">
                  <c:v>98</c:v>
                </c:pt>
              </c:numCache>
            </c:numRef>
          </c:val>
        </c:ser>
        <c:ser>
          <c:idx val="4"/>
          <c:order val="4"/>
          <c:tx>
            <c:strRef>
              <c:f>工具活跃度!$A$6</c:f>
              <c:strCache>
                <c:ptCount val="1"/>
                <c:pt idx="0">
                  <c:v>PaddlePaddle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工具活跃度!$D$1:$E$1</c:f>
              <c:strCache>
                <c:ptCount val="2"/>
                <c:pt idx="0">
                  <c:v>issue</c:v>
                </c:pt>
                <c:pt idx="1">
                  <c:v>pull request</c:v>
                </c:pt>
              </c:strCache>
            </c:strRef>
          </c:cat>
          <c:val>
            <c:numRef>
              <c:f>工具活跃度!$D$6:$E$6</c:f>
              <c:numCache>
                <c:formatCode>General</c:formatCode>
                <c:ptCount val="2"/>
                <c:pt idx="0">
                  <c:v>154</c:v>
                </c:pt>
                <c:pt idx="1">
                  <c:v>118</c:v>
                </c:pt>
              </c:numCache>
            </c:numRef>
          </c:val>
        </c:ser>
        <c:ser>
          <c:idx val="5"/>
          <c:order val="5"/>
          <c:tx>
            <c:strRef>
              <c:f>工具活跃度!$A$7</c:f>
              <c:strCache>
                <c:ptCount val="1"/>
                <c:pt idx="0">
                  <c:v>TensorFlow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工具活跃度!$D$1:$E$1</c:f>
              <c:strCache>
                <c:ptCount val="2"/>
                <c:pt idx="0">
                  <c:v>issue</c:v>
                </c:pt>
                <c:pt idx="1">
                  <c:v>pull request</c:v>
                </c:pt>
              </c:strCache>
            </c:strRef>
          </c:cat>
          <c:val>
            <c:numRef>
              <c:f>工具活跃度!$D$7:$E$7</c:f>
              <c:numCache>
                <c:formatCode>General</c:formatCode>
                <c:ptCount val="2"/>
                <c:pt idx="0">
                  <c:v>476</c:v>
                </c:pt>
                <c:pt idx="1">
                  <c:v>187</c:v>
                </c:pt>
              </c:numCache>
            </c:numRef>
          </c:val>
        </c:ser>
        <c:ser>
          <c:idx val="6"/>
          <c:order val="6"/>
          <c:tx>
            <c:strRef>
              <c:f>工具活跃度!$A$8</c:f>
              <c:strCache>
                <c:ptCount val="1"/>
                <c:pt idx="0">
                  <c:v>Theano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工具活跃度!$D$1:$E$1</c:f>
              <c:strCache>
                <c:ptCount val="2"/>
                <c:pt idx="0">
                  <c:v>issue</c:v>
                </c:pt>
                <c:pt idx="1">
                  <c:v>pull request</c:v>
                </c:pt>
              </c:strCache>
            </c:strRef>
          </c:cat>
          <c:val>
            <c:numRef>
              <c:f>工具活跃度!$D$8:$E$8</c:f>
              <c:numCache>
                <c:formatCode>General</c:formatCode>
                <c:ptCount val="2"/>
                <c:pt idx="0">
                  <c:v>94</c:v>
                </c:pt>
                <c:pt idx="1">
                  <c:v>72</c:v>
                </c:pt>
              </c:numCache>
            </c:numRef>
          </c:val>
        </c:ser>
        <c:ser>
          <c:idx val="7"/>
          <c:order val="7"/>
          <c:tx>
            <c:strRef>
              <c:f>工具活跃度!$A$9</c:f>
              <c:strCache>
                <c:ptCount val="1"/>
                <c:pt idx="0">
                  <c:v>Torch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工具活跃度!$D$1:$E$1</c:f>
              <c:strCache>
                <c:ptCount val="2"/>
                <c:pt idx="0">
                  <c:v>issue</c:v>
                </c:pt>
                <c:pt idx="1">
                  <c:v>pull request</c:v>
                </c:pt>
              </c:strCache>
            </c:strRef>
          </c:cat>
          <c:val>
            <c:numRef>
              <c:f>工具活跃度!$D$9:$E$9</c:f>
              <c:numCache>
                <c:formatCode>General</c:formatCode>
                <c:ptCount val="2"/>
                <c:pt idx="0">
                  <c:v>26</c:v>
                </c:pt>
                <c:pt idx="1">
                  <c:v>11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8407984"/>
        <c:axId val="218408544"/>
      </c:barChart>
      <c:catAx>
        <c:axId val="21840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8408544"/>
        <c:crosses val="autoZero"/>
        <c:auto val="1"/>
        <c:lblAlgn val="ctr"/>
        <c:lblOffset val="100"/>
        <c:noMultiLvlLbl val="0"/>
      </c:catAx>
      <c:valAx>
        <c:axId val="218408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8407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094C8-6BAA-0D43-B5FB-46B347CDD169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5E97-0E24-C94E-BE3A-D7DAEF4B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46CA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</p:spPr>
        <p:txBody>
          <a:bodyPr/>
          <a:lstStyle>
            <a:lvl1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0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46CA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</p:spPr>
        <p:txBody>
          <a:bodyPr/>
          <a:lstStyle>
            <a:lvl1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122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46CA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</p:spPr>
        <p:txBody>
          <a:bodyPr/>
          <a:lstStyle>
            <a:lvl1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409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46CA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</p:spPr>
        <p:txBody>
          <a:bodyPr/>
          <a:lstStyle>
            <a:lvl1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85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46CA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</p:spPr>
        <p:txBody>
          <a:bodyPr/>
          <a:lstStyle>
            <a:lvl1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86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46CA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</p:spPr>
        <p:txBody>
          <a:bodyPr/>
          <a:lstStyle>
            <a:lvl1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84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46CA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</p:spPr>
        <p:txBody>
          <a:bodyPr/>
          <a:lstStyle>
            <a:lvl1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41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46CA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</p:spPr>
        <p:txBody>
          <a:bodyPr/>
          <a:lstStyle>
            <a:lvl1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83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Caicloud_io" TargetMode="External"/><Relationship Id="rId2" Type="http://schemas.openxmlformats.org/officeDocument/2006/relationships/hyperlink" Target="https://www.facebook.com/Caicloud-108906236310777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31371" y="3135089"/>
            <a:ext cx="10972800" cy="2285999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20000"/>
          </a:bodyPr>
          <a:lstStyle/>
          <a:p>
            <a:pPr algn="ctr"/>
            <a:r>
              <a:rPr lang="en-US" sz="5200" b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TensorFlow</a:t>
            </a:r>
            <a:r>
              <a:rPr lang="en-US" sz="5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52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on </a:t>
            </a:r>
            <a:r>
              <a:rPr lang="en-US" sz="5200" b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Kubernetes</a:t>
            </a:r>
            <a:r>
              <a:rPr lang="en-US" sz="52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with GPU Enabled</a:t>
            </a:r>
          </a:p>
          <a:p>
            <a:pPr algn="ctr"/>
            <a:endParaRPr lang="en-US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Zeyu, Zheng, </a:t>
            </a:r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Chief </a:t>
            </a:r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Data</a:t>
            </a:r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Scientist, </a:t>
            </a:r>
            <a:r>
              <a:rPr lang="en-US" sz="2400" i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Caicloud</a:t>
            </a:r>
            <a:endParaRPr lang="en-US" sz="2400" i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Huizhi, Zhao, Director </a:t>
            </a:r>
            <a:r>
              <a:rPr lang="en-US" altLang="zh-CN" sz="24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en-US" sz="2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Engineering, </a:t>
            </a:r>
            <a:r>
              <a:rPr lang="en-US" sz="2400" i="1" dirty="0" err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Caicloud</a:t>
            </a:r>
            <a:r>
              <a:rPr lang="en-US" sz="2400" b="1" i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2400" b="1" i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2400" b="1" i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35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eploy </a:t>
            </a:r>
            <a:r>
              <a:rPr lang="en-US" dirty="0" err="1" smtClean="0"/>
              <a:t>TensorFlow</a:t>
            </a:r>
            <a:r>
              <a:rPr lang="en-US" dirty="0" smtClean="0"/>
              <a:t> on 1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8676" y="3123001"/>
            <a:ext cx="4417580" cy="3166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It is easy to deploy </a:t>
            </a:r>
            <a:r>
              <a:rPr lang="en-US" dirty="0" err="1" smtClean="0"/>
              <a:t>TensorFlow</a:t>
            </a:r>
            <a:r>
              <a:rPr lang="en-US" dirty="0" smtClean="0"/>
              <a:t> on 1 server (or on your laptop)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58868"/>
            <a:ext cx="5953125" cy="942975"/>
          </a:xfrm>
          <a:prstGeom prst="rect">
            <a:avLst/>
          </a:prstGeom>
        </p:spPr>
      </p:pic>
      <p:sp>
        <p:nvSpPr>
          <p:cNvPr id="7" name="云形标注 6"/>
          <p:cNvSpPr/>
          <p:nvPr/>
        </p:nvSpPr>
        <p:spPr>
          <a:xfrm>
            <a:off x="6206837" y="2799729"/>
            <a:ext cx="4350327" cy="1976581"/>
          </a:xfrm>
          <a:prstGeom prst="cloudCallout">
            <a:avLst>
              <a:gd name="adj1" fmla="val -32935"/>
              <a:gd name="adj2" fmla="val 872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Please be aware of that </a:t>
            </a:r>
            <a:r>
              <a:rPr lang="en-US" altLang="zh-CN" dirty="0" err="1" smtClean="0"/>
              <a:t>TensorFlow</a:t>
            </a:r>
            <a:r>
              <a:rPr lang="en-US" altLang="zh-CN" dirty="0" smtClean="0"/>
              <a:t> already support </a:t>
            </a:r>
            <a:r>
              <a:rPr lang="en-US" altLang="zh-CN" dirty="0" err="1" smtClean="0"/>
              <a:t>Nvidia</a:t>
            </a:r>
            <a:r>
              <a:rPr lang="en-US" altLang="zh-CN" dirty="0" smtClean="0"/>
              <a:t> GPU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68968" y="5182397"/>
            <a:ext cx="47260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Nvidia</a:t>
            </a:r>
            <a:r>
              <a:rPr lang="en-US" altLang="zh-CN" dirty="0" smtClean="0"/>
              <a:t> GPU requirement:</a:t>
            </a:r>
          </a:p>
          <a:p>
            <a:r>
              <a:rPr lang="en-US" altLang="zh-CN" sz="1600" dirty="0"/>
              <a:t>GPU card with CUDA Compute Capability 3.0 or </a:t>
            </a:r>
            <a:r>
              <a:rPr lang="en-US" altLang="zh-CN" sz="1600" dirty="0" smtClean="0"/>
              <a:t>higher.</a:t>
            </a:r>
          </a:p>
          <a:p>
            <a:r>
              <a:rPr lang="en-US" altLang="zh-CN" sz="1600" dirty="0" smtClean="0"/>
              <a:t>CUDA </a:t>
            </a:r>
            <a:r>
              <a:rPr lang="en-US" altLang="zh-CN" sz="1600" dirty="0"/>
              <a:t>toolkit 7.0 or greater</a:t>
            </a:r>
          </a:p>
          <a:p>
            <a:r>
              <a:rPr lang="en-US" altLang="zh-CN" sz="1600" dirty="0" err="1" smtClean="0"/>
              <a:t>cuDNN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v3 or greater</a:t>
            </a:r>
          </a:p>
        </p:txBody>
      </p:sp>
      <p:sp>
        <p:nvSpPr>
          <p:cNvPr id="4" name="矩形 3"/>
          <p:cNvSpPr/>
          <p:nvPr/>
        </p:nvSpPr>
        <p:spPr>
          <a:xfrm>
            <a:off x="2831335" y="5310130"/>
            <a:ext cx="429658" cy="4586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209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362" y="2220283"/>
            <a:ext cx="10680700" cy="670045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istributed</a:t>
            </a:r>
            <a:r>
              <a:rPr lang="zh-CN" altLang="en-US" dirty="0" smtClean="0"/>
              <a:t> </a:t>
            </a:r>
            <a:r>
              <a:rPr lang="en-US" altLang="zh-CN" dirty="0" err="1"/>
              <a:t>TensorFlow</a:t>
            </a:r>
            <a:r>
              <a:rPr lang="en-US" altLang="zh-CN" dirty="0"/>
              <a:t> </a:t>
            </a:r>
            <a:r>
              <a:rPr lang="en-US" dirty="0" smtClean="0"/>
              <a:t>environment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055495" y="6550223"/>
            <a:ext cx="4574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2">
                    <a:lumMod val="75000"/>
                  </a:schemeClr>
                </a:solidFill>
              </a:rPr>
              <a:t>Reference: https://www.tensorflow.org/extend/architecture</a:t>
            </a:r>
            <a:endParaRPr lang="zh-CN" altLang="en-US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799" y="3304105"/>
            <a:ext cx="8936401" cy="24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Distributed </a:t>
            </a:r>
            <a:r>
              <a:rPr lang="en-US" altLang="zh-CN" dirty="0" err="1"/>
              <a:t>TensorFlow</a:t>
            </a:r>
            <a:r>
              <a:rPr lang="en-US" altLang="zh-CN" dirty="0"/>
              <a:t> with GPU </a:t>
            </a:r>
            <a:r>
              <a:rPr lang="en-US" altLang="zh-CN" dirty="0" smtClean="0"/>
              <a:t>enabled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490" y="2915728"/>
            <a:ext cx="8936401" cy="329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172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666" y="2245683"/>
            <a:ext cx="11944207" cy="670045"/>
          </a:xfrm>
        </p:spPr>
        <p:txBody>
          <a:bodyPr/>
          <a:lstStyle/>
          <a:p>
            <a:r>
              <a:rPr lang="en-US" altLang="zh-CN" dirty="0"/>
              <a:t>Distributed </a:t>
            </a:r>
            <a:r>
              <a:rPr lang="en-US" altLang="zh-CN" dirty="0" err="1"/>
              <a:t>TensorFlow</a:t>
            </a:r>
            <a:r>
              <a:rPr lang="en-US" altLang="zh-CN" dirty="0"/>
              <a:t> causes </a:t>
            </a:r>
            <a:r>
              <a:rPr lang="en-US" altLang="zh-CN" dirty="0" smtClean="0"/>
              <a:t>management mayhem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158" y="2891355"/>
            <a:ext cx="4731222" cy="39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68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GPU capabilities in </a:t>
            </a:r>
            <a:r>
              <a:rPr lang="en-US" dirty="0" err="1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evice mapping in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Discover GPUs in </a:t>
            </a:r>
            <a:r>
              <a:rPr lang="en-US" dirty="0" err="1"/>
              <a:t>k</a:t>
            </a:r>
            <a:r>
              <a:rPr lang="en-US" dirty="0" err="1" smtClean="0"/>
              <a:t>ubelet</a:t>
            </a:r>
            <a:endParaRPr lang="en-US" dirty="0" smtClean="0"/>
          </a:p>
          <a:p>
            <a:r>
              <a:rPr lang="en-US" dirty="0" smtClean="0"/>
              <a:t>Assign/free GPUs in </a:t>
            </a:r>
            <a:r>
              <a:rPr lang="en-US" dirty="0" err="1"/>
              <a:t>k</a:t>
            </a:r>
            <a:r>
              <a:rPr lang="en-US" dirty="0" err="1" smtClean="0"/>
              <a:t>ubelet</a:t>
            </a:r>
            <a:endParaRPr lang="en-US" dirty="0" smtClean="0"/>
          </a:p>
          <a:p>
            <a:r>
              <a:rPr lang="en-US" dirty="0" smtClean="0"/>
              <a:t>Schedule GPU resource in </a:t>
            </a:r>
            <a:r>
              <a:rPr lang="en-US" dirty="0" err="1" smtClean="0"/>
              <a:t>kube</a:t>
            </a:r>
            <a:r>
              <a:rPr lang="en-US" dirty="0" smtClean="0"/>
              <a:t>-scheduler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41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Device mapping in </a:t>
            </a:r>
            <a:r>
              <a:rPr lang="en-US" altLang="zh-CN" dirty="0" err="1" smtClean="0"/>
              <a:t>Docker</a:t>
            </a:r>
            <a:endParaRPr lang="en-US" dirty="0"/>
          </a:p>
        </p:txBody>
      </p:sp>
      <p:pic>
        <p:nvPicPr>
          <p:cNvPr id="1028" name="Picture 4" descr="https://lh4.googleusercontent.com/BxD2D-YpZa99jR6BdAKaEKQeW__mDnh_Fhl9YlItHXTLt4RMNobQYQJZfUmhoBXx1J82mTbTfqVhgZbintYqcF_oMS0DoJ9UTbfg0CggcHUYBHqoumB1mBfKOEG9CHcz3QSJTP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93" y="2915728"/>
            <a:ext cx="337185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958273" y="301383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latin typeface="Arial" panose="020B0604020202020204" pitchFamily="34" charset="0"/>
              </a:rPr>
              <a:t>docker</a:t>
            </a:r>
            <a:r>
              <a:rPr lang="en-US" altLang="zh-CN" dirty="0">
                <a:latin typeface="Arial" panose="020B0604020202020204" pitchFamily="34" charset="0"/>
              </a:rPr>
              <a:t> run -it --device /</a:t>
            </a:r>
            <a:r>
              <a:rPr lang="en-US" altLang="zh-CN" dirty="0" err="1">
                <a:latin typeface="Arial" panose="020B0604020202020204" pitchFamily="34" charset="0"/>
              </a:rPr>
              <a:t>dev</a:t>
            </a:r>
            <a:r>
              <a:rPr lang="en-US" altLang="zh-CN" dirty="0">
                <a:latin typeface="Arial" panose="020B0604020202020204" pitchFamily="34" charset="0"/>
              </a:rPr>
              <a:t>/nvidia0:/</a:t>
            </a:r>
            <a:r>
              <a:rPr lang="en-US" altLang="zh-CN" dirty="0" err="1">
                <a:latin typeface="Arial" panose="020B0604020202020204" pitchFamily="34" charset="0"/>
              </a:rPr>
              <a:t>dev</a:t>
            </a:r>
            <a:r>
              <a:rPr lang="en-US" altLang="zh-CN" dirty="0">
                <a:latin typeface="Arial" panose="020B0604020202020204" pitchFamily="34" charset="0"/>
              </a:rPr>
              <a:t>/nvidia0 </a:t>
            </a:r>
            <a:r>
              <a:rPr lang="en-US" altLang="zh-CN" dirty="0" smtClean="0">
                <a:latin typeface="Arial" panose="020B0604020202020204" pitchFamily="34" charset="0"/>
              </a:rPr>
              <a:t>\</a:t>
            </a:r>
            <a:endParaRPr lang="zh-CN" altLang="en-US" dirty="0"/>
          </a:p>
          <a:p>
            <a:r>
              <a:rPr lang="en-US" altLang="zh-CN" dirty="0">
                <a:latin typeface="Arial" panose="020B0604020202020204" pitchFamily="34" charset="0"/>
              </a:rPr>
              <a:t>--device /</a:t>
            </a:r>
            <a:r>
              <a:rPr lang="en-US" altLang="zh-CN" dirty="0" err="1">
                <a:latin typeface="Arial" panose="020B0604020202020204" pitchFamily="34" charset="0"/>
              </a:rPr>
              <a:t>dev</a:t>
            </a:r>
            <a:r>
              <a:rPr lang="en-US" altLang="zh-CN" dirty="0">
                <a:latin typeface="Arial" panose="020B0604020202020204" pitchFamily="34" charset="0"/>
              </a:rPr>
              <a:t>/nvidia1:/</a:t>
            </a:r>
            <a:r>
              <a:rPr lang="en-US" altLang="zh-CN" dirty="0" err="1">
                <a:latin typeface="Arial" panose="020B0604020202020204" pitchFamily="34" charset="0"/>
              </a:rPr>
              <a:t>dev</a:t>
            </a:r>
            <a:r>
              <a:rPr lang="en-US" altLang="zh-CN" dirty="0">
                <a:latin typeface="Arial" panose="020B0604020202020204" pitchFamily="34" charset="0"/>
              </a:rPr>
              <a:t>/nvidia1 \ 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--</a:t>
            </a:r>
            <a:r>
              <a:rPr lang="en-US" altLang="zh-CN" dirty="0">
                <a:latin typeface="Arial" panose="020B0604020202020204" pitchFamily="34" charset="0"/>
              </a:rPr>
              <a:t>device /</a:t>
            </a:r>
            <a:r>
              <a:rPr lang="en-US" altLang="zh-CN" dirty="0" err="1">
                <a:latin typeface="Arial" panose="020B0604020202020204" pitchFamily="34" charset="0"/>
              </a:rPr>
              <a:t>dev</a:t>
            </a:r>
            <a:r>
              <a:rPr lang="en-US" altLang="zh-CN" dirty="0">
                <a:latin typeface="Arial" panose="020B0604020202020204" pitchFamily="34" charset="0"/>
              </a:rPr>
              <a:t>/</a:t>
            </a:r>
            <a:r>
              <a:rPr lang="en-US" altLang="zh-CN" dirty="0" err="1">
                <a:latin typeface="Arial" panose="020B0604020202020204" pitchFamily="34" charset="0"/>
              </a:rPr>
              <a:t>nvidiactl</a:t>
            </a:r>
            <a:r>
              <a:rPr lang="en-US" altLang="zh-CN" dirty="0">
                <a:latin typeface="Arial" panose="020B0604020202020204" pitchFamily="34" charset="0"/>
              </a:rPr>
              <a:t>:/</a:t>
            </a:r>
            <a:r>
              <a:rPr lang="en-US" altLang="zh-CN" dirty="0" err="1">
                <a:latin typeface="Arial" panose="020B0604020202020204" pitchFamily="34" charset="0"/>
              </a:rPr>
              <a:t>dev</a:t>
            </a:r>
            <a:r>
              <a:rPr lang="en-US" altLang="zh-CN" dirty="0">
                <a:latin typeface="Arial" panose="020B0604020202020204" pitchFamily="34" charset="0"/>
              </a:rPr>
              <a:t>/</a:t>
            </a:r>
            <a:r>
              <a:rPr lang="en-US" altLang="zh-CN" dirty="0" err="1">
                <a:latin typeface="Arial" panose="020B0604020202020204" pitchFamily="34" charset="0"/>
              </a:rPr>
              <a:t>nvidiactl</a:t>
            </a:r>
            <a:r>
              <a:rPr lang="en-US" altLang="zh-CN" dirty="0">
                <a:latin typeface="Arial" panose="020B0604020202020204" pitchFamily="34" charset="0"/>
              </a:rPr>
              <a:t> \ 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--</a:t>
            </a:r>
            <a:r>
              <a:rPr lang="en-US" altLang="zh-CN" dirty="0">
                <a:latin typeface="Arial" panose="020B0604020202020204" pitchFamily="34" charset="0"/>
              </a:rPr>
              <a:t>device /</a:t>
            </a:r>
            <a:r>
              <a:rPr lang="en-US" altLang="zh-CN" dirty="0" err="1">
                <a:latin typeface="Arial" panose="020B0604020202020204" pitchFamily="34" charset="0"/>
              </a:rPr>
              <a:t>dev</a:t>
            </a:r>
            <a:r>
              <a:rPr lang="en-US" altLang="zh-CN" dirty="0">
                <a:latin typeface="Arial" panose="020B0604020202020204" pitchFamily="34" charset="0"/>
              </a:rPr>
              <a:t>/</a:t>
            </a:r>
            <a:r>
              <a:rPr lang="en-US" altLang="zh-CN" dirty="0" err="1">
                <a:latin typeface="Arial" panose="020B0604020202020204" pitchFamily="34" charset="0"/>
              </a:rPr>
              <a:t>nvidia-uvm</a:t>
            </a:r>
            <a:r>
              <a:rPr lang="en-US" altLang="zh-CN" dirty="0">
                <a:latin typeface="Arial" panose="020B0604020202020204" pitchFamily="34" charset="0"/>
              </a:rPr>
              <a:t>:/</a:t>
            </a:r>
            <a:r>
              <a:rPr lang="en-US" altLang="zh-CN" dirty="0" err="1">
                <a:latin typeface="Arial" panose="020B0604020202020204" pitchFamily="34" charset="0"/>
              </a:rPr>
              <a:t>dev</a:t>
            </a:r>
            <a:r>
              <a:rPr lang="en-US" altLang="zh-CN" dirty="0">
                <a:latin typeface="Arial" panose="020B0604020202020204" pitchFamily="34" charset="0"/>
              </a:rPr>
              <a:t>/</a:t>
            </a:r>
            <a:r>
              <a:rPr lang="en-US" altLang="zh-CN" dirty="0" err="1">
                <a:latin typeface="Arial" panose="020B0604020202020204" pitchFamily="34" charset="0"/>
              </a:rPr>
              <a:t>nvidia-uvm</a:t>
            </a:r>
            <a:r>
              <a:rPr lang="en-US" altLang="zh-CN" dirty="0">
                <a:latin typeface="Arial" panose="020B0604020202020204" pitchFamily="34" charset="0"/>
              </a:rPr>
              <a:t> \ </a:t>
            </a:r>
            <a:endParaRPr lang="en-US" altLang="zh-CN" dirty="0" smtClean="0">
              <a:latin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</a:rPr>
              <a:t>tf-cuda:v1.1beta </a:t>
            </a:r>
            <a:r>
              <a:rPr lang="en-US" altLang="zh-CN" dirty="0">
                <a:latin typeface="Arial" panose="020B0604020202020204" pitchFamily="34" charset="0"/>
              </a:rPr>
              <a:t>/bin/bash</a:t>
            </a:r>
            <a:endParaRPr lang="en-US" altLang="zh-CN" dirty="0"/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61303" y="5233965"/>
            <a:ext cx="2335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Docker</a:t>
            </a:r>
            <a:r>
              <a:rPr lang="en-US" altLang="zh-CN" sz="2800" dirty="0" smtClean="0"/>
              <a:t> inspect</a:t>
            </a:r>
            <a:endParaRPr lang="zh-CN" altLang="en-US" sz="2800" dirty="0"/>
          </a:p>
        </p:txBody>
      </p:sp>
      <p:sp>
        <p:nvSpPr>
          <p:cNvPr id="7" name="右箭头 6"/>
          <p:cNvSpPr/>
          <p:nvPr/>
        </p:nvSpPr>
        <p:spPr>
          <a:xfrm>
            <a:off x="4073236" y="5403242"/>
            <a:ext cx="355600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1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GPUs in </a:t>
            </a:r>
            <a:r>
              <a:rPr lang="en-US" dirty="0" err="1" smtClean="0"/>
              <a:t>kubelet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60" y="2915728"/>
            <a:ext cx="7156313" cy="38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0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Assign/Free GPUs in </a:t>
            </a:r>
            <a:r>
              <a:rPr lang="en-US" dirty="0" err="1" smtClean="0"/>
              <a:t>kubelet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3" y="2915729"/>
            <a:ext cx="5950527" cy="36742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3722255"/>
            <a:ext cx="4212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Kubelet</a:t>
            </a:r>
            <a:r>
              <a:rPr lang="en-US" altLang="zh-CN" dirty="0" smtClean="0"/>
              <a:t> manage which GPUs should be </a:t>
            </a:r>
          </a:p>
          <a:p>
            <a:r>
              <a:rPr lang="en-US" altLang="zh-CN" dirty="0"/>
              <a:t>a</a:t>
            </a:r>
            <a:r>
              <a:rPr lang="en-US" altLang="zh-CN" dirty="0" smtClean="0"/>
              <a:t>ssigned to a new container. And reset the</a:t>
            </a:r>
          </a:p>
          <a:p>
            <a:r>
              <a:rPr lang="en-US" altLang="zh-CN" dirty="0" smtClean="0"/>
              <a:t>GPU to free once the container killed/dead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593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GPU resource in </a:t>
            </a:r>
            <a:r>
              <a:rPr lang="en-US" dirty="0" err="1" smtClean="0"/>
              <a:t>kube</a:t>
            </a:r>
            <a:r>
              <a:rPr lang="en-US" dirty="0" smtClean="0"/>
              <a:t>-scheduler</a:t>
            </a:r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648995" y="3203943"/>
            <a:ext cx="58950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err="1" smtClean="0"/>
              <a:t>Kube</a:t>
            </a:r>
            <a:r>
              <a:rPr lang="en-US" altLang="zh-CN" dirty="0" smtClean="0"/>
              <a:t>-scheduler </a:t>
            </a:r>
            <a:r>
              <a:rPr lang="en-US" altLang="zh-CN" dirty="0"/>
              <a:t>knows how many free </a:t>
            </a:r>
            <a:r>
              <a:rPr lang="en-US" altLang="zh-CN" dirty="0" smtClean="0"/>
              <a:t>GPUs on </a:t>
            </a:r>
            <a:r>
              <a:rPr lang="en-US" altLang="zh-CN" dirty="0"/>
              <a:t>each </a:t>
            </a:r>
            <a:r>
              <a:rPr lang="en-US" altLang="zh-CN" dirty="0" err="1"/>
              <a:t>kubelet</a:t>
            </a:r>
            <a:r>
              <a:rPr lang="en-US" altLang="zh-CN" dirty="0" smtClean="0"/>
              <a:t>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2. Only dedicated GPUs support.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3. 1 GPU only can be assigned to 1 container now, but 1 container could has more than 1 GPU.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393" y="3203943"/>
            <a:ext cx="5000625" cy="25812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20000" y="4562764"/>
            <a:ext cx="2937164" cy="13854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4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should we do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CRI support</a:t>
            </a:r>
          </a:p>
          <a:p>
            <a:r>
              <a:rPr lang="en-US" dirty="0" smtClean="0"/>
              <a:t>NVML support</a:t>
            </a:r>
          </a:p>
          <a:p>
            <a:r>
              <a:rPr lang="en-US" dirty="0" smtClean="0"/>
              <a:t>GPU driver volume support</a:t>
            </a:r>
          </a:p>
          <a:p>
            <a:r>
              <a:rPr lang="en-US" dirty="0" smtClean="0"/>
              <a:t>NCCL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0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289226"/>
            <a:ext cx="10515600" cy="670045"/>
          </a:xfrm>
        </p:spPr>
        <p:txBody>
          <a:bodyPr/>
          <a:lstStyle/>
          <a:p>
            <a:r>
              <a:rPr lang="en-US" altLang="zh-CN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8675" y="3166099"/>
            <a:ext cx="10506075" cy="2932741"/>
          </a:xfrm>
        </p:spPr>
        <p:txBody>
          <a:bodyPr/>
          <a:lstStyle/>
          <a:p>
            <a:r>
              <a:rPr lang="en-US" altLang="zh-CN" dirty="0" err="1"/>
              <a:t>TensorFlow</a:t>
            </a:r>
            <a:endParaRPr lang="en-US" dirty="0" smtClean="0"/>
          </a:p>
          <a:p>
            <a:r>
              <a:rPr lang="en-US" dirty="0" smtClean="0"/>
              <a:t>Distributed </a:t>
            </a:r>
            <a:r>
              <a:rPr lang="en-US" dirty="0" err="1" smtClean="0"/>
              <a:t>TensorFlow</a:t>
            </a:r>
            <a:endParaRPr lang="en-US" dirty="0" smtClean="0"/>
          </a:p>
          <a:p>
            <a:r>
              <a:rPr lang="en-US" dirty="0" smtClean="0"/>
              <a:t>GPU capabilities in </a:t>
            </a:r>
            <a:r>
              <a:rPr lang="en-US" dirty="0" err="1" smtClean="0"/>
              <a:t>Kubernetes</a:t>
            </a:r>
            <a:endParaRPr lang="en-US" dirty="0"/>
          </a:p>
          <a:p>
            <a:r>
              <a:rPr lang="en-US" dirty="0" err="1" smtClean="0"/>
              <a:t>TensorFlow</a:t>
            </a:r>
            <a:r>
              <a:rPr lang="en-US" dirty="0" smtClean="0"/>
              <a:t> on </a:t>
            </a:r>
            <a:r>
              <a:rPr lang="en-US" dirty="0" err="1" smtClean="0"/>
              <a:t>Kubernetes</a:t>
            </a:r>
            <a:r>
              <a:rPr lang="en-US" dirty="0" smtClean="0"/>
              <a:t> with GPU enabled</a:t>
            </a:r>
          </a:p>
          <a:p>
            <a:r>
              <a:rPr lang="en-US" altLang="zh-CN" dirty="0" err="1" smtClean="0"/>
              <a:t>TensorFlow</a:t>
            </a:r>
            <a:r>
              <a:rPr lang="en-US" altLang="zh-CN" dirty="0" smtClean="0"/>
              <a:t> </a:t>
            </a:r>
            <a:r>
              <a:rPr lang="en-US" altLang="zh-CN" dirty="0"/>
              <a:t>as a Service (</a:t>
            </a:r>
            <a:r>
              <a:rPr lang="en-US" altLang="zh-CN" dirty="0" err="1"/>
              <a:t>TaaS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024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on </a:t>
            </a:r>
            <a:r>
              <a:rPr lang="en-US" dirty="0" err="1" smtClean="0"/>
              <a:t>Kubernetes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5" y="2915728"/>
            <a:ext cx="10941810" cy="374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28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r>
              <a:rPr lang="en-US" dirty="0" smtClean="0"/>
              <a:t> on </a:t>
            </a:r>
            <a:r>
              <a:rPr lang="en-US" dirty="0" err="1" smtClean="0"/>
              <a:t>Kubernetes</a:t>
            </a:r>
            <a:r>
              <a:rPr lang="en-US" dirty="0" smtClean="0"/>
              <a:t> with GPU enabled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49" y="2789902"/>
            <a:ext cx="9999701" cy="398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5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42900" indent="-342900">
              <a:buAutoNum type="arabicPeriod"/>
              <a:defRPr sz="13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 lang="en-US" sz="2000" dirty="0"/>
              <a:t>Reduce the network communication could save the bandwidth </a:t>
            </a:r>
            <a:r>
              <a:rPr lang="en-US" sz="2000" dirty="0" smtClean="0"/>
              <a:t>lack.</a:t>
            </a:r>
          </a:p>
          <a:p>
            <a:pPr marL="342900" indent="-342900">
              <a:buAutoNum type="arabicPeriod"/>
              <a:defRPr sz="13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 lang="en-US" sz="2000" dirty="0" smtClean="0"/>
              <a:t>Use </a:t>
            </a:r>
            <a:r>
              <a:rPr lang="en-US" sz="2000" dirty="0"/>
              <a:t>high frequency GPUs rather than GPUs for servers</a:t>
            </a:r>
            <a:r>
              <a:rPr lang="en-US" sz="2000" dirty="0" smtClean="0"/>
              <a:t>.</a:t>
            </a:r>
            <a:endParaRPr lang="en-US" sz="2000" dirty="0"/>
          </a:p>
          <a:p>
            <a:pPr marL="342900" indent="-342900">
              <a:buAutoNum type="arabicPeriod"/>
              <a:defRPr sz="13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 lang="en-US" sz="2000" dirty="0"/>
              <a:t>Always save your training and serving data on a volume rather than save them inside container, not only for the training and serving model, but also the training can recover and get the training steps</a:t>
            </a:r>
            <a:r>
              <a:rPr lang="en-US" sz="2000" dirty="0" smtClean="0"/>
              <a:t>.</a:t>
            </a:r>
            <a:endParaRPr lang="en-US" sz="2000" dirty="0"/>
          </a:p>
          <a:p>
            <a:pPr marL="342900" indent="-342900">
              <a:buAutoNum type="arabicPeriod"/>
              <a:defRPr sz="1300">
                <a:latin typeface="华文细黑"/>
                <a:ea typeface="华文细黑"/>
                <a:cs typeface="华文细黑"/>
                <a:sym typeface="华文细黑"/>
              </a:defRPr>
            </a:pPr>
            <a:r>
              <a:rPr lang="en-US" sz="2000" dirty="0"/>
              <a:t>Deploy multiple Parameter Server and deploy them on different server, it could balance the network.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35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TensorFlow</a:t>
            </a:r>
            <a:r>
              <a:rPr lang="en-US" dirty="0" smtClean="0"/>
              <a:t> as a Service (</a:t>
            </a:r>
            <a:r>
              <a:rPr lang="en-US" dirty="0" err="1" smtClean="0"/>
              <a:t>TaaS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dirty="0" smtClean="0"/>
              <a:t>网页截图</a:t>
            </a:r>
            <a:endParaRPr lang="en-US" altLang="zh-CN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TaaS = hosted, managed, and optimized TensorFlow with multiple developed models for real-world industrial solutions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6224"/>
            <a:ext cx="8710901" cy="39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04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with original </a:t>
            </a:r>
            <a:r>
              <a:rPr lang="en-US" dirty="0" err="1" smtClean="0"/>
              <a:t>TensorFlow</a:t>
            </a:r>
            <a:r>
              <a:rPr lang="en-US" dirty="0" smtClean="0"/>
              <a:t> environment</a:t>
            </a:r>
            <a:endParaRPr 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884691"/>
              </p:ext>
            </p:extLst>
          </p:nvPr>
        </p:nvGraphicFramePr>
        <p:xfrm>
          <a:off x="1231976" y="2915728"/>
          <a:ext cx="9895060" cy="36366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18054"/>
                <a:gridCol w="1441520"/>
                <a:gridCol w="2459959"/>
                <a:gridCol w="3875527"/>
              </a:tblGrid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1" u="none" strike="noStrike" dirty="0">
                          <a:effectLst/>
                        </a:rPr>
                        <a:t>　</a:t>
                      </a:r>
                      <a:endParaRPr lang="zh-CN" alt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Operation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Original </a:t>
                      </a:r>
                      <a:r>
                        <a:rPr lang="en-US" sz="2000" b="1" u="none" strike="noStrike" dirty="0" err="1">
                          <a:effectLst/>
                        </a:rPr>
                        <a:t>TensorFlow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 err="1">
                          <a:effectLst/>
                        </a:rPr>
                        <a:t>Caicloud</a:t>
                      </a:r>
                      <a:r>
                        <a:rPr lang="en-US" sz="2000" b="1" u="none" strike="noStrike" dirty="0">
                          <a:effectLst/>
                        </a:rPr>
                        <a:t> </a:t>
                      </a:r>
                      <a:r>
                        <a:rPr lang="en-US" sz="2000" b="1" u="none" strike="noStrike" dirty="0" err="1">
                          <a:effectLst/>
                        </a:rPr>
                        <a:t>TaaS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effectLst/>
                        </a:rPr>
                        <a:t>Environment Setup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Single server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pip or </a:t>
                      </a:r>
                      <a:r>
                        <a:rPr lang="en-US" sz="1600" u="none" strike="noStrike" dirty="0" err="1">
                          <a:effectLst/>
                        </a:rPr>
                        <a:t>docker</a:t>
                      </a:r>
                      <a:r>
                        <a:rPr lang="en-US" sz="1600" u="none" strike="noStrike" dirty="0">
                          <a:effectLst/>
                        </a:rPr>
                        <a:t> image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Integrated Caicloud TaaS image.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1714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Distributed environment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Setup server one by one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No need to do anything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5143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Resource management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Usually, </a:t>
                      </a:r>
                      <a:r>
                        <a:rPr lang="en-US" sz="1600" u="none" strike="noStrike" dirty="0" err="1">
                          <a:effectLst/>
                        </a:rPr>
                        <a:t>TensorFlow</a:t>
                      </a:r>
                      <a:r>
                        <a:rPr lang="en-US" sz="1600" u="none" strike="noStrike" dirty="0">
                          <a:effectLst/>
                        </a:rPr>
                        <a:t> occupy all the resources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Based on Kubernetes, resources could isolated.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5143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effectLst/>
                        </a:rPr>
                        <a:t>Module Training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Training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User need to </a:t>
                      </a:r>
                      <a:r>
                        <a:rPr lang="en-US" sz="1600" u="none" strike="noStrike" dirty="0" err="1">
                          <a:effectLst/>
                        </a:rPr>
                        <a:t>config</a:t>
                      </a:r>
                      <a:r>
                        <a:rPr lang="en-US" sz="1600" u="none" strike="noStrike" dirty="0">
                          <a:effectLst/>
                        </a:rPr>
                        <a:t> every parameter on each server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Upload your model file, </a:t>
                      </a:r>
                      <a:r>
                        <a:rPr lang="en-US" sz="1600" u="none" strike="noStrike" dirty="0" err="1">
                          <a:effectLst/>
                        </a:rPr>
                        <a:t>config</a:t>
                      </a:r>
                      <a:r>
                        <a:rPr lang="en-US" sz="1600" u="none" strike="noStrike" dirty="0">
                          <a:effectLst/>
                        </a:rPr>
                        <a:t> the parameter on the web UI.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342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effectLst/>
                        </a:rPr>
                        <a:t>Monitor Management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Monitor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Save logs and </a:t>
                      </a:r>
                      <a:r>
                        <a:rPr lang="en-US" sz="1600" u="none" strike="noStrike" dirty="0" err="1">
                          <a:effectLst/>
                        </a:rPr>
                        <a:t>config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TensorBoard</a:t>
                      </a:r>
                      <a:r>
                        <a:rPr lang="en-US" sz="1600" u="none" strike="noStrike" dirty="0">
                          <a:effectLst/>
                        </a:rPr>
                        <a:t> manually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Save logs/</a:t>
                      </a:r>
                      <a:r>
                        <a:rPr lang="en-US" sz="1600" u="none" strike="noStrike" dirty="0" err="1">
                          <a:effectLst/>
                        </a:rPr>
                        <a:t>config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TensorBoard</a:t>
                      </a:r>
                      <a:r>
                        <a:rPr lang="en-US" sz="1600" u="none" strike="noStrike" dirty="0">
                          <a:effectLst/>
                        </a:rPr>
                        <a:t> automatically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  <a:tr h="5143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u="none" strike="noStrike" dirty="0">
                          <a:effectLst/>
                        </a:rPr>
                        <a:t>Model Serving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Model API serving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User need to implement it himself.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Export </a:t>
                      </a:r>
                      <a:r>
                        <a:rPr lang="en-US" sz="1600" u="none" strike="noStrike" dirty="0" err="1">
                          <a:effectLst/>
                        </a:rPr>
                        <a:t>TensorFlow</a:t>
                      </a:r>
                      <a:r>
                        <a:rPr lang="en-US" sz="1600" u="none" strike="noStrike" dirty="0">
                          <a:effectLst/>
                        </a:rPr>
                        <a:t> Model automatically, and support </a:t>
                      </a:r>
                      <a:r>
                        <a:rPr lang="en-US" sz="1600" u="none" strike="noStrike" dirty="0" err="1">
                          <a:effectLst/>
                        </a:rPr>
                        <a:t>RESTful</a:t>
                      </a:r>
                      <a:r>
                        <a:rPr lang="en-US" sz="1600" u="none" strike="noStrike" dirty="0">
                          <a:effectLst/>
                        </a:rPr>
                        <a:t> and </a:t>
                      </a:r>
                      <a:r>
                        <a:rPr lang="en-US" sz="1600" u="none" strike="noStrike" dirty="0" err="1">
                          <a:effectLst/>
                        </a:rPr>
                        <a:t>gRPC</a:t>
                      </a:r>
                      <a:r>
                        <a:rPr lang="en-US" sz="1600" u="none" strike="noStrike" dirty="0">
                          <a:effectLst/>
                        </a:rPr>
                        <a:t> model online serving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252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</a:t>
            </a:r>
            <a:r>
              <a:rPr lang="en-US" altLang="zh-CN" dirty="0" smtClean="0"/>
              <a:t>features – Training Configure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939637" y="2850722"/>
            <a:ext cx="7167257" cy="378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93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Main </a:t>
            </a:r>
            <a:r>
              <a:rPr lang="en-US" altLang="zh-CN" dirty="0" smtClean="0"/>
              <a:t>features – Training Monitor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872" y="2915728"/>
            <a:ext cx="7566889" cy="384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47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</a:t>
            </a:r>
            <a:r>
              <a:rPr lang="en-US" altLang="zh-CN" dirty="0" smtClean="0"/>
              <a:t>features - Model Serving Host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5" y="3235310"/>
            <a:ext cx="11715029" cy="300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64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</a:t>
            </a:r>
            <a:r>
              <a:rPr lang="en-US" altLang="zh-CN" dirty="0" smtClean="0"/>
              <a:t>features - Storage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19" y="2915728"/>
            <a:ext cx="11420186" cy="380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64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57547"/>
            <a:ext cx="10515600" cy="670045"/>
          </a:xfrm>
        </p:spPr>
        <p:txBody>
          <a:bodyPr/>
          <a:lstStyle/>
          <a:p>
            <a:r>
              <a:rPr lang="en-US" altLang="zh-CN" dirty="0" err="1" smtClean="0"/>
              <a:t>TaaS</a:t>
            </a:r>
            <a:r>
              <a:rPr lang="en-US" altLang="zh-CN" dirty="0" smtClean="0"/>
              <a:t> Training Resource Queue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3" y="2942678"/>
            <a:ext cx="11919433" cy="374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98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289226"/>
            <a:ext cx="10515600" cy="670045"/>
          </a:xfrm>
        </p:spPr>
        <p:txBody>
          <a:bodyPr/>
          <a:lstStyle/>
          <a:p>
            <a:r>
              <a:rPr lang="en-US" altLang="zh-CN" dirty="0" smtClean="0"/>
              <a:t>Deep Learning </a:t>
            </a:r>
            <a:endParaRPr lang="en-US" dirty="0"/>
          </a:p>
        </p:txBody>
      </p:sp>
      <p:pic>
        <p:nvPicPr>
          <p:cNvPr id="5" name="Picture 6" descr="https://gogameguru.com/i/2016/03/AlphaGo-Lee-Sedol-game-3-game-over.jpg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73" y="3261673"/>
            <a:ext cx="5415530" cy="304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i.ytimg.com/vi/cdgQpa1pUUE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2"/>
          <a:stretch/>
        </p:blipFill>
        <p:spPr bwMode="auto">
          <a:xfrm>
            <a:off x="6922261" y="3271100"/>
            <a:ext cx="4591696" cy="29664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16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TaaS</a:t>
            </a:r>
            <a:r>
              <a:rPr lang="en-US" altLang="zh-CN" dirty="0" smtClean="0"/>
              <a:t> Training Resource Pool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36" y="3395080"/>
            <a:ext cx="12005328" cy="243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8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AI general case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4" y="2717269"/>
            <a:ext cx="11370651" cy="405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16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02462"/>
            <a:ext cx="10515600" cy="670045"/>
          </a:xfrm>
        </p:spPr>
        <p:txBody>
          <a:bodyPr/>
          <a:lstStyle/>
          <a:p>
            <a:r>
              <a:rPr lang="en-US" dirty="0" smtClean="0"/>
              <a:t>What our company produce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16" y="2867144"/>
            <a:ext cx="11677568" cy="312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19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Contract 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2749398" y="3073144"/>
            <a:ext cx="9431012" cy="2932741"/>
          </a:xfrm>
        </p:spPr>
        <p:txBody>
          <a:bodyPr/>
          <a:lstStyle/>
          <a:p>
            <a:r>
              <a:rPr lang="en-US" altLang="zh-CN" sz="2400" dirty="0"/>
              <a:t>Facebook </a:t>
            </a:r>
            <a:r>
              <a:rPr lang="en-US" altLang="zh-CN" sz="2400" dirty="0">
                <a:hlinkClick r:id="rId2"/>
              </a:rPr>
              <a:t>https://www.facebook.com/Caicloud-108906236310777</a:t>
            </a:r>
            <a:r>
              <a:rPr lang="en-US" altLang="zh-CN" sz="2400" dirty="0" smtClean="0">
                <a:hlinkClick r:id="rId2"/>
              </a:rPr>
              <a:t>/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Twitter </a:t>
            </a:r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twitter.com/Caicloud_io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2" y="2915728"/>
            <a:ext cx="2731036" cy="293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69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Q &amp; 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marL="0" indent="0" algn="ctr">
              <a:buNone/>
            </a:pPr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11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289226"/>
            <a:ext cx="10515600" cy="670045"/>
          </a:xfrm>
        </p:spPr>
        <p:txBody>
          <a:bodyPr/>
          <a:lstStyle/>
          <a:p>
            <a:r>
              <a:rPr lang="en-US" altLang="zh-CN" dirty="0" smtClean="0"/>
              <a:t>Deep Learning </a:t>
            </a:r>
            <a:endParaRPr lang="en-US" dirty="0"/>
          </a:p>
        </p:txBody>
      </p:sp>
      <p:pic>
        <p:nvPicPr>
          <p:cNvPr id="6" name="Chart 112"/>
          <p:cNvPicPr>
            <a:picLocks noGrp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" t="525" r="296" b="11546"/>
          <a:stretch/>
        </p:blipFill>
        <p:spPr bwMode="auto">
          <a:xfrm>
            <a:off x="1781666" y="3147808"/>
            <a:ext cx="8983747" cy="315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3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289226"/>
            <a:ext cx="10515600" cy="670045"/>
          </a:xfrm>
        </p:spPr>
        <p:txBody>
          <a:bodyPr/>
          <a:lstStyle/>
          <a:p>
            <a:r>
              <a:rPr lang="en-US" altLang="zh-CN" dirty="0" smtClean="0"/>
              <a:t>Deep Learning </a:t>
            </a:r>
            <a:endParaRPr lang="en-US" dirty="0"/>
          </a:p>
        </p:txBody>
      </p:sp>
      <p:pic>
        <p:nvPicPr>
          <p:cNvPr id="6" name="Picture 4" descr="http://image-net.org/challenges/LSVRC/2013/ILSVRC2012_val_0004269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840" y="2959271"/>
            <a:ext cx="7591121" cy="35928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33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289226"/>
            <a:ext cx="10515600" cy="670045"/>
          </a:xfrm>
        </p:spPr>
        <p:txBody>
          <a:bodyPr/>
          <a:lstStyle/>
          <a:p>
            <a:r>
              <a:rPr lang="en-US" altLang="zh-CN" dirty="0" smtClean="0"/>
              <a:t>Deep Learning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012" y="3757124"/>
            <a:ext cx="6228404" cy="286534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73949" y="2916986"/>
            <a:ext cx="1009828" cy="970255"/>
            <a:chOff x="2382888" y="2036670"/>
            <a:chExt cx="757567" cy="970255"/>
          </a:xfrm>
        </p:grpSpPr>
        <p:sp>
          <p:nvSpPr>
            <p:cNvPr id="7" name="Rectangle 6"/>
            <p:cNvSpPr/>
            <p:nvPr/>
          </p:nvSpPr>
          <p:spPr>
            <a:xfrm>
              <a:off x="2382888" y="2036670"/>
              <a:ext cx="75756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Before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>
              <a:off x="2669306" y="2545259"/>
              <a:ext cx="184730" cy="46166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69703" y="2885472"/>
            <a:ext cx="817724" cy="975479"/>
            <a:chOff x="4933772" y="1950230"/>
            <a:chExt cx="613453" cy="975479"/>
          </a:xfrm>
        </p:grpSpPr>
        <p:sp>
          <p:nvSpPr>
            <p:cNvPr id="10" name="Rectangle 9"/>
            <p:cNvSpPr/>
            <p:nvPr/>
          </p:nvSpPr>
          <p:spPr>
            <a:xfrm>
              <a:off x="4933772" y="1950230"/>
              <a:ext cx="61345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400" b="0" cap="none" spc="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After</a:t>
              </a:r>
              <a:endPara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5148131" y="2443408"/>
              <a:ext cx="184730" cy="48230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08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289226"/>
            <a:ext cx="10515600" cy="670045"/>
          </a:xfrm>
        </p:spPr>
        <p:txBody>
          <a:bodyPr/>
          <a:lstStyle/>
          <a:p>
            <a:r>
              <a:rPr lang="en-US" altLang="zh-CN" dirty="0" smtClean="0"/>
              <a:t>TensorFlow Introduction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751"/>
          <a:stretch/>
        </p:blipFill>
        <p:spPr>
          <a:xfrm>
            <a:off x="2133075" y="3064143"/>
            <a:ext cx="7906800" cy="362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289226"/>
            <a:ext cx="10515600" cy="670045"/>
          </a:xfrm>
        </p:spPr>
        <p:txBody>
          <a:bodyPr/>
          <a:lstStyle/>
          <a:p>
            <a:r>
              <a:rPr lang="en-US" altLang="zh-CN" dirty="0" smtClean="0"/>
              <a:t>TensorFlow Introduction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345674" y="2624248"/>
          <a:ext cx="11327793" cy="4305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89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675" y="2289226"/>
            <a:ext cx="10515600" cy="670045"/>
          </a:xfrm>
        </p:spPr>
        <p:txBody>
          <a:bodyPr/>
          <a:lstStyle/>
          <a:p>
            <a:r>
              <a:rPr lang="en-US" altLang="zh-CN" dirty="0" smtClean="0"/>
              <a:t>TensorFlow Introduction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/>
          </p:nvPr>
        </p:nvGraphicFramePr>
        <p:xfrm>
          <a:off x="306718" y="2703624"/>
          <a:ext cx="11325960" cy="4154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668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568</Words>
  <Application>Microsoft Office PowerPoint</Application>
  <PresentationFormat>宽屏</PresentationFormat>
  <Paragraphs>112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华文细黑</vt:lpstr>
      <vt:lpstr>宋体</vt:lpstr>
      <vt:lpstr>Arial</vt:lpstr>
      <vt:lpstr>Calibri</vt:lpstr>
      <vt:lpstr>Office Theme</vt:lpstr>
      <vt:lpstr>Custom Design</vt:lpstr>
      <vt:lpstr>PowerPoint 演示文稿</vt:lpstr>
      <vt:lpstr>Agenda</vt:lpstr>
      <vt:lpstr>Deep Learning </vt:lpstr>
      <vt:lpstr>Deep Learning </vt:lpstr>
      <vt:lpstr>Deep Learning </vt:lpstr>
      <vt:lpstr>Deep Learning </vt:lpstr>
      <vt:lpstr>TensorFlow Introduction</vt:lpstr>
      <vt:lpstr>TensorFlow Introduction</vt:lpstr>
      <vt:lpstr>TensorFlow Introduction</vt:lpstr>
      <vt:lpstr>Deploy TensorFlow on 1 server</vt:lpstr>
      <vt:lpstr>Distributed TensorFlow environment </vt:lpstr>
      <vt:lpstr>Distributed TensorFlow with GPU enabled</vt:lpstr>
      <vt:lpstr>Distributed TensorFlow causes management mayhem</vt:lpstr>
      <vt:lpstr>GPU capabilities in Kubernetes</vt:lpstr>
      <vt:lpstr>Device mapping in Docker</vt:lpstr>
      <vt:lpstr>Discover GPUs in kubelet</vt:lpstr>
      <vt:lpstr>Assign/Free GPUs in kubelet</vt:lpstr>
      <vt:lpstr>Schedule GPU resource in kube-scheduler</vt:lpstr>
      <vt:lpstr>What should we do next?</vt:lpstr>
      <vt:lpstr>TensorFlow on Kubernetes</vt:lpstr>
      <vt:lpstr>TensorFlow on Kubernetes with GPU enabled</vt:lpstr>
      <vt:lpstr>Best practice</vt:lpstr>
      <vt:lpstr>What is TensorFlow as a Service (TaaS)</vt:lpstr>
      <vt:lpstr>Compare with original TensorFlow environment</vt:lpstr>
      <vt:lpstr>Main features – Training Configure</vt:lpstr>
      <vt:lpstr>Main features – Training Monitor</vt:lpstr>
      <vt:lpstr>Main features - Model Serving Host</vt:lpstr>
      <vt:lpstr>Main features - Storage</vt:lpstr>
      <vt:lpstr>TaaS Training Resource Queue</vt:lpstr>
      <vt:lpstr>TaaS Training Resource Pool</vt:lpstr>
      <vt:lpstr>AI general case</vt:lpstr>
      <vt:lpstr>What our company produce</vt:lpstr>
      <vt:lpstr>Contract US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huizhi</cp:lastModifiedBy>
  <cp:revision>99</cp:revision>
  <dcterms:created xsi:type="dcterms:W3CDTF">2016-08-09T14:32:52Z</dcterms:created>
  <dcterms:modified xsi:type="dcterms:W3CDTF">2017-03-20T15:59:44Z</dcterms:modified>
</cp:coreProperties>
</file>